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72" r:id="rId4"/>
    <p:sldId id="257" r:id="rId5"/>
    <p:sldId id="261" r:id="rId6"/>
    <p:sldId id="264" r:id="rId7"/>
    <p:sldId id="265" r:id="rId8"/>
    <p:sldId id="262" r:id="rId9"/>
    <p:sldId id="263" r:id="rId10"/>
    <p:sldId id="266" r:id="rId11"/>
    <p:sldId id="267" r:id="rId12"/>
    <p:sldId id="268" r:id="rId13"/>
    <p:sldId id="271" r:id="rId14"/>
  </p:sldIdLst>
  <p:sldSz cx="12192000" cy="6858000"/>
  <p:notesSz cx="6799263" cy="9929813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4096A-7964-4A58-87D2-B5613C89B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BFAEE9-9F63-4239-B0BC-D7F754DFC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5CC283-A1C8-460C-8949-AF7E8B539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1CF51A-1C2F-4469-994B-1CD0F42F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55398A-A73C-4D7C-A0A7-A1D886F1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959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A12FB-77EA-4DEB-AC95-22B11FA3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CFF137-8B93-479E-81A4-4DA1AD234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48F6B8-6F7F-4601-9718-36BA7F2B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CA765D-1B1A-4FD0-9C06-6DDE9504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28FD12-F359-4D3A-9E01-D0B50A9D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75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48A869-83FC-4518-87E4-C08A75259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331CCA-8A10-41D5-8810-2FA7C5911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ECA5D3-FAC2-40A3-9CB3-B0CEF118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8DBD6-45FB-4C2B-B42A-6B61C7F2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1B882F-4EEB-4DC3-A873-BC360BD4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467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7E6241-B63B-4644-B67C-2DDFA174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04BC7E-9E5D-4F76-AE73-0FCDC9BAE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ADBC31-1A75-4E7E-A849-D0768423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4244A1-6091-4A0A-ABAF-AD3C152F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05673A-57B0-4F36-A8A9-918B4F8C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18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4B920-A5B1-4355-BE19-A53753F1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89A606-8219-4CC5-B984-DEF93E3D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220FC4-0884-4926-A115-156F2E26B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E6A663-3267-4036-AA7C-66720596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30D2DA-9EB1-4A60-88AB-3F100394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204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B8C22-2498-44FD-BEB4-552AFC67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564BBD-2F7D-4A4B-97EC-336834476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0CA474-0171-4D9D-9A9B-6F6FBC9E9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F9FC45-1569-4D72-90BB-B999C4A2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DB6472-15D2-4A38-B2BE-3BC4F6D7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389A6D-76AC-469B-9B65-8810848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770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E6D0E-0282-453A-9AEC-6356D011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ED120A-B46B-489C-9303-D1080AD2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D39281-DDF7-4985-8173-3B69E4629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834337-DE67-48A5-ACC9-7DA94B4D8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6E59DD-8A20-41EC-9FC0-6CAE126B7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1847356-C2B1-4DF1-A25B-B17255FB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64F66C-9D6E-4D3B-88B1-7DA81667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5F333-692F-4CFE-B743-1A6F65DE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482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21DCF-4C37-4C8D-957A-FEA3D875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3AE3686-E20C-4077-91E3-07D01B06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B64F1E-1E3B-4757-BCC6-26B40DD4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493134-CDED-46D6-BE27-F34235B6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267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6C2808-C093-414A-A78B-49C68E361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7D9A09-892F-4CF3-9905-C4A283DB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32A35D-F505-4463-A4AB-586211AE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106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21B56-61EB-49E9-B116-CB3A0A2B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9854D6-C015-4E66-A4DF-6F4D0B56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89BB01-12AC-4E7F-992F-1791F9C74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98E614-ED99-4C59-BF0B-57DC203F1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FE5C48-BA1A-42CD-A285-93F199EA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14B2CF-9E91-400A-99E3-C9758751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252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1EDF6-CD15-48C6-8227-4D4E1628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679C2A-A642-42B5-8BC8-5BC428DBB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2CC251-EB29-4936-9F9D-6592E0511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73A6B0-676F-436D-89C4-D33B4685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1DFBFB-D55C-4527-A5DE-C0074BEB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D80A72-BA1F-441C-A9FA-8BE16A8B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9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F99B0D-2E4E-4CFE-A04B-4D3DC587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A8CF57-2B8C-4CA2-BD97-17D409D2E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2D7657-2BE2-48B0-8CAF-716B74BAA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55D0-02A3-4F11-84E9-7B28EB40DCD8}" type="datetimeFigureOut">
              <a:rPr lang="es-CO" smtClean="0"/>
              <a:t>4/04/2019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40A089-8582-4C89-BD6D-F865F6402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C7CE7-DBDD-46A9-9BF2-8124B9A13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98D7A-25BF-4400-891D-4056901BD6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044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7D5A40-C819-4FAE-B29C-75A07CBD2E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626" cy="685427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1C327A0-D72A-496A-91B5-4BD7E038EA67}"/>
              </a:ext>
            </a:extLst>
          </p:cNvPr>
          <p:cNvSpPr/>
          <p:nvPr/>
        </p:nvSpPr>
        <p:spPr>
          <a:xfrm>
            <a:off x="0" y="4073236"/>
            <a:ext cx="12192000" cy="2784764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3D8641-DEC5-496D-ABE2-4E0D53367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626" y="4211781"/>
            <a:ext cx="12205252" cy="766763"/>
          </a:xfrm>
        </p:spPr>
        <p:txBody>
          <a:bodyPr>
            <a:normAutofit/>
          </a:bodyPr>
          <a:lstStyle/>
          <a:p>
            <a:r>
              <a:rPr lang="es-C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INGRESO DE NOTAS POR PARTE DE LOS DOCENTES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65DA55-BC16-4D19-B7C5-CF6BADB26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9238" y="5608639"/>
            <a:ext cx="9144000" cy="1655762"/>
          </a:xfrm>
        </p:spPr>
        <p:txBody>
          <a:bodyPr/>
          <a:lstStyle/>
          <a:p>
            <a:r>
              <a:rPr lang="es-CO" b="1" i="1" dirty="0">
                <a:solidFill>
                  <a:schemeClr val="bg2">
                    <a:lumMod val="25000"/>
                  </a:schemeClr>
                </a:solidFill>
              </a:rPr>
              <a:t>M.M.I Academia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CB4D10-0F48-4848-BDEC-761E6E170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18" y="5117089"/>
            <a:ext cx="1666937" cy="15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>
            <a:extLst>
              <a:ext uri="{FF2B5EF4-FFF2-40B4-BE49-F238E27FC236}">
                <a16:creationId xmlns:a16="http://schemas.microsoft.com/office/drawing/2014/main" id="{6A6E29A3-A401-4BB1-8B34-9FA2525C4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793EDCC-871A-465D-96FD-0F1FA529B385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1C004E1-B3E6-4438-9622-6368B6454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342E1B-C0D0-407F-891D-9DD1E09B6000}"/>
              </a:ext>
            </a:extLst>
          </p:cNvPr>
          <p:cNvSpPr/>
          <p:nvPr/>
        </p:nvSpPr>
        <p:spPr>
          <a:xfrm>
            <a:off x="877455" y="4038031"/>
            <a:ext cx="10972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/>
              <a:t>15. El sistema lo llevará a la pantalla para seleccionar el logro a valorar, seleccione el logro “DEFINITIVA PERIODO”.</a:t>
            </a:r>
          </a:p>
          <a:p>
            <a:r>
              <a:rPr lang="es-CO" sz="2000" dirty="0"/>
              <a:t>16. Oprima el Botón “Valorar”.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C1170B-ED15-4C8D-BB90-D25B02EA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445" y="1193328"/>
            <a:ext cx="4714875" cy="1647825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3209CCE-0500-4967-B756-DCBA56D79DC2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2457234" y="2522001"/>
            <a:ext cx="85429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0DFAEEA3-BC8D-4FEB-B6DC-D19F1A22A886}"/>
              </a:ext>
            </a:extLst>
          </p:cNvPr>
          <p:cNvSpPr/>
          <p:nvPr/>
        </p:nvSpPr>
        <p:spPr>
          <a:xfrm>
            <a:off x="1771508" y="2202848"/>
            <a:ext cx="685726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E0F8EF4-265B-4103-8560-76AAB4048350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2263477" y="1680764"/>
            <a:ext cx="1181123" cy="319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2065D2D5-A503-47A9-AA10-EF9B4821E1C0}"/>
              </a:ext>
            </a:extLst>
          </p:cNvPr>
          <p:cNvSpPr/>
          <p:nvPr/>
        </p:nvSpPr>
        <p:spPr>
          <a:xfrm>
            <a:off x="1593775" y="1361611"/>
            <a:ext cx="669702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70097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 Imagen">
            <a:extLst>
              <a:ext uri="{FF2B5EF4-FFF2-40B4-BE49-F238E27FC236}">
                <a16:creationId xmlns:a16="http://schemas.microsoft.com/office/drawing/2014/main" id="{A97D65E3-4F12-400E-A101-26A23D06E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C20589BD-8A93-48A8-B36A-C5B1F7817C07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E99FEBB-E0AB-4A6E-AF5F-7AFE2473C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E8289-CF18-4AC3-8FE1-CC1B55476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255" y="336558"/>
            <a:ext cx="6905625" cy="40005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0745EF-DBAA-4FE4-95D3-78F90072B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18" y="5120531"/>
            <a:ext cx="10515600" cy="1734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800" dirty="0"/>
              <a:t>17. El Sistema lo llevará a la Pantalla de Valoración, el único campo habilitado para ingresar información es el del periodo 01 (Columna Verde), ingrese las notas respectivas del periodo de cada estudiante.</a:t>
            </a:r>
          </a:p>
          <a:p>
            <a:pPr marL="0" indent="0">
              <a:buNone/>
            </a:pPr>
            <a:r>
              <a:rPr lang="es-CO" sz="1800" dirty="0"/>
              <a:t>18. Luego de Verificar la nota registrada a cada estudiante, oprima el botón de “Grabar”.</a:t>
            </a:r>
          </a:p>
          <a:p>
            <a:pPr marL="0" indent="0">
              <a:buNone/>
            </a:pPr>
            <a:r>
              <a:rPr lang="es-CO" sz="1800" dirty="0"/>
              <a:t>19. Luego del mensaje “Los datos han sido actualizados”, oprima el botón rojo “Regresar”.</a:t>
            </a:r>
          </a:p>
          <a:p>
            <a:pPr marL="0" indent="0">
              <a:buNone/>
            </a:pPr>
            <a:endParaRPr lang="es-CO" sz="2400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D1FD964-1F8C-40DB-B20A-89AAA3661253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151549" y="1535516"/>
            <a:ext cx="5044629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C0B3B6D1-044A-473B-BBCB-6474AE5EACFD}"/>
              </a:ext>
            </a:extLst>
          </p:cNvPr>
          <p:cNvSpPr/>
          <p:nvPr/>
        </p:nvSpPr>
        <p:spPr>
          <a:xfrm>
            <a:off x="10196178" y="1216363"/>
            <a:ext cx="669702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19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E562D29-6D6A-4B33-B822-81838FBCD81E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1685284" y="1599855"/>
            <a:ext cx="85429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20D5DED3-82C7-4604-B86B-F3E05321200C}"/>
              </a:ext>
            </a:extLst>
          </p:cNvPr>
          <p:cNvSpPr/>
          <p:nvPr/>
        </p:nvSpPr>
        <p:spPr>
          <a:xfrm>
            <a:off x="999558" y="1280702"/>
            <a:ext cx="685726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18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D745264-84BF-4423-BEB8-F131A32B4AE2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7279984" y="2071408"/>
            <a:ext cx="22409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D1642D36-3A2C-4D42-A91C-1C275A8AC537}"/>
              </a:ext>
            </a:extLst>
          </p:cNvPr>
          <p:cNvSpPr/>
          <p:nvPr/>
        </p:nvSpPr>
        <p:spPr>
          <a:xfrm>
            <a:off x="9520908" y="1752255"/>
            <a:ext cx="669702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D95F7F8-1229-4951-82DB-F2DFE52BC867}"/>
              </a:ext>
            </a:extLst>
          </p:cNvPr>
          <p:cNvSpPr txBox="1"/>
          <p:nvPr/>
        </p:nvSpPr>
        <p:spPr>
          <a:xfrm>
            <a:off x="2341140" y="4363676"/>
            <a:ext cx="700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FF0000"/>
                </a:solidFill>
              </a:rPr>
              <a:t>VERIFIQUE QUE LA LISTA DE LOS ALUMNOS MOSTRADA CORRESPONDA</a:t>
            </a:r>
          </a:p>
        </p:txBody>
      </p:sp>
    </p:spTree>
    <p:extLst>
      <p:ext uri="{BB962C8B-B14F-4D97-AF65-F5344CB8AC3E}">
        <p14:creationId xmlns:p14="http://schemas.microsoft.com/office/powerpoint/2010/main" val="340424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Imagen">
            <a:extLst>
              <a:ext uri="{FF2B5EF4-FFF2-40B4-BE49-F238E27FC236}">
                <a16:creationId xmlns:a16="http://schemas.microsoft.com/office/drawing/2014/main" id="{807BDAAE-1431-462C-AC72-2C7B83386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79F0D5D-2ACE-4316-875C-771E2604AD5C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2FDD31-BE3A-4620-86A7-6DBFCF874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24C662-79B1-4D6A-8F8F-38998B197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072" y="4211653"/>
            <a:ext cx="10515600" cy="2136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dirty="0"/>
              <a:t>20. En la pantalla desplegada oprima el Botón rojo “Regresar”.</a:t>
            </a:r>
          </a:p>
          <a:p>
            <a:pPr marL="0" indent="0">
              <a:buNone/>
            </a:pPr>
            <a:r>
              <a:rPr lang="es-CO" sz="2000" dirty="0"/>
              <a:t>En este punto las notas ya han sido ingresadas en el Sistema.</a:t>
            </a:r>
          </a:p>
          <a:p>
            <a:pPr marL="0" indent="0">
              <a:buNone/>
            </a:pPr>
            <a:r>
              <a:rPr lang="es-CO" sz="2000" dirty="0"/>
              <a:t>Recuerde que mientras la plataforma esté abierta puede registrar las ediciones que requiera, sólo cuando se cierre la plataforma las notas quedarán definitivamente grabadas.</a:t>
            </a:r>
          </a:p>
          <a:p>
            <a:pPr marL="0" indent="0">
              <a:buNone/>
            </a:pP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159C11-F8A8-45B4-B88B-237A681BB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412" y="1925651"/>
            <a:ext cx="4676775" cy="167640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6214BBFC-3844-4DE0-A878-26661CDDD3D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205573" y="2719905"/>
            <a:ext cx="22409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2789EC2C-64B4-4B5A-8459-47707F93F1F2}"/>
              </a:ext>
            </a:extLst>
          </p:cNvPr>
          <p:cNvSpPr/>
          <p:nvPr/>
        </p:nvSpPr>
        <p:spPr>
          <a:xfrm>
            <a:off x="9446497" y="2400752"/>
            <a:ext cx="669702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71187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>
            <a:extLst>
              <a:ext uri="{FF2B5EF4-FFF2-40B4-BE49-F238E27FC236}">
                <a16:creationId xmlns:a16="http://schemas.microsoft.com/office/drawing/2014/main" id="{062C0C2F-1A58-4B25-90CD-A08556C8E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0A03A90-54BA-4661-9255-0271838A6EDB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C12E2DF-257B-4A6C-9537-483B7BB5ED9C}"/>
              </a:ext>
            </a:extLst>
          </p:cNvPr>
          <p:cNvSpPr txBox="1"/>
          <p:nvPr/>
        </p:nvSpPr>
        <p:spPr>
          <a:xfrm>
            <a:off x="4920709" y="2606965"/>
            <a:ext cx="3822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Recuerde ver el audiovisual</a:t>
            </a:r>
            <a:br>
              <a:rPr lang="es-ES" dirty="0"/>
            </a:br>
            <a:r>
              <a:rPr lang="es-ES" dirty="0"/>
              <a:t>adjunto en este informe descrito como</a:t>
            </a:r>
            <a:br>
              <a:rPr lang="es-ES" dirty="0"/>
            </a:br>
            <a:r>
              <a:rPr lang="es-ES" dirty="0"/>
              <a:t>PASO A PASO AUDIOVISUAL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A31CDFF-F340-415C-9040-C3ACF0E80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45" y="2651033"/>
            <a:ext cx="1008183" cy="946871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D72CD5B-8677-4866-BF45-3E5DF4B9C6CA}"/>
              </a:ext>
            </a:extLst>
          </p:cNvPr>
          <p:cNvSpPr txBox="1">
            <a:spLocks/>
          </p:cNvSpPr>
          <p:nvPr/>
        </p:nvSpPr>
        <p:spPr>
          <a:xfrm>
            <a:off x="4465070" y="6461013"/>
            <a:ext cx="7769479" cy="7939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s-CO" sz="1600" i="1" dirty="0"/>
              <a:t>Información de carácter privado,  académico no comercial – Colegio Refous 2019.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073BB8-7315-4547-8BEC-373EAD5C22DF}"/>
              </a:ext>
            </a:extLst>
          </p:cNvPr>
          <p:cNvSpPr txBox="1"/>
          <p:nvPr/>
        </p:nvSpPr>
        <p:spPr>
          <a:xfrm>
            <a:off x="7740073" y="4987636"/>
            <a:ext cx="3492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Gracias por su atención </a:t>
            </a:r>
          </a:p>
          <a:p>
            <a:r>
              <a:rPr lang="es-ES" i="1" dirty="0">
                <a:solidFill>
                  <a:srgbClr val="C31C27"/>
                </a:solidFill>
              </a:rPr>
              <a:t>EQUIPO LIDER –SISTEMA DE NOTAS</a:t>
            </a:r>
          </a:p>
        </p:txBody>
      </p:sp>
    </p:spTree>
    <p:extLst>
      <p:ext uri="{BB962C8B-B14F-4D97-AF65-F5344CB8AC3E}">
        <p14:creationId xmlns:p14="http://schemas.microsoft.com/office/powerpoint/2010/main" val="102747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 Imagen">
            <a:extLst>
              <a:ext uri="{FF2B5EF4-FFF2-40B4-BE49-F238E27FC236}">
                <a16:creationId xmlns:a16="http://schemas.microsoft.com/office/drawing/2014/main" id="{2AB38E03-2D15-4FD7-BEB7-1F50F2957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71" y="-7446"/>
            <a:ext cx="12231171" cy="685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9FB14D9-7FA5-4753-AA64-B0740E70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01" y="5651929"/>
            <a:ext cx="1008183" cy="9468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A37E77-38F4-414E-B674-FF6C665B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145" y="720253"/>
            <a:ext cx="4839855" cy="845489"/>
          </a:xfrm>
          <a:effectLst>
            <a:outerShdw sx="1000" sy="1000" algn="t" rotWithShape="0">
              <a:prstClr val="black"/>
            </a:outerShdw>
          </a:effectLst>
        </p:spPr>
        <p:txBody>
          <a:bodyPr>
            <a:normAutofit fontScale="90000"/>
          </a:bodyPr>
          <a:lstStyle/>
          <a:p>
            <a:r>
              <a:rPr lang="es-CO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Computación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AD677C-E070-4427-B21F-A4ADBB25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129" y="1984739"/>
            <a:ext cx="6312955" cy="44748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Todo desarrollo tecnológico, desde un borrador de tablero o unos lentes que permitan mejorar la visión, hasta el uso de la electricidad para poder almacenar, gestionar y distribuir información, tienen como objetivo único permitir a las personas (humanidad) poder trascender sobre tareas completamente dominadas pero que hay que seguir realizando.</a:t>
            </a:r>
          </a:p>
          <a:p>
            <a:pPr marL="0" indent="0" algn="just">
              <a:buNone/>
            </a:pPr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computación es considerada por varios autores como una Ciencia, encargada de todo proceso que se haga sobre la “información”.</a:t>
            </a:r>
          </a:p>
          <a:p>
            <a:pPr marL="0" indent="0" algn="just">
              <a:buNone/>
            </a:pPr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Abrazará todo elemento teórico y práctico que permita, como tecnología, trascender sobre tareas que ya tengamos completamente dominadas.</a:t>
            </a:r>
          </a:p>
          <a:p>
            <a:pPr marL="0" indent="0" algn="just">
              <a:buNone/>
            </a:pPr>
            <a:r>
              <a:rPr lang="es-CO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¿Existen tareas que a pesar de estar completamente dominadas,</a:t>
            </a:r>
            <a:br>
              <a:rPr lang="es-CO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CO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vale la pena no entregárselas a la Computación?</a:t>
            </a:r>
          </a:p>
          <a:p>
            <a:pPr marL="0" indent="0">
              <a:buNone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8AA936A9-A2CD-447F-B0AD-A9D90EF57AC2}"/>
              </a:ext>
            </a:extLst>
          </p:cNvPr>
          <p:cNvSpPr txBox="1">
            <a:spLocks/>
          </p:cNvSpPr>
          <p:nvPr/>
        </p:nvSpPr>
        <p:spPr>
          <a:xfrm>
            <a:off x="5506570" y="5643638"/>
            <a:ext cx="5015345" cy="79397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s-CO" sz="1800" i="1" dirty="0"/>
              <a:t>* Trabajaremos con un software que nos permitirá gestionar</a:t>
            </a:r>
            <a:br>
              <a:rPr lang="es-CO" sz="1800" i="1" dirty="0"/>
            </a:br>
            <a:r>
              <a:rPr lang="es-CO" sz="1800" b="1" i="1" dirty="0"/>
              <a:t>una parte </a:t>
            </a:r>
            <a:r>
              <a:rPr lang="es-CO" sz="1800" i="1" dirty="0"/>
              <a:t>de la información de NOTAS de nuestros estudiantes, que en nuestro proceso formador juega un papel determinante.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FE8218-7D14-4CE6-A790-A5D32E998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71" y="-7446"/>
            <a:ext cx="5015345" cy="68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>
            <a:extLst>
              <a:ext uri="{FF2B5EF4-FFF2-40B4-BE49-F238E27FC236}">
                <a16:creationId xmlns:a16="http://schemas.microsoft.com/office/drawing/2014/main" id="{49E9537B-517C-4678-B446-EDF31437F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B76E3AD-FB32-431A-9116-24594F510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A37E77-38F4-414E-B674-FF6C665B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528" y="1879590"/>
            <a:ext cx="4359563" cy="845489"/>
          </a:xfrm>
          <a:effectLst>
            <a:outerShdw sx="1000" sy="1000" algn="t" rotWithShape="0">
              <a:prstClr val="black"/>
            </a:outerShdw>
          </a:effectLst>
        </p:spPr>
        <p:txBody>
          <a:bodyPr>
            <a:noAutofit/>
          </a:bodyPr>
          <a:lstStyle/>
          <a:p>
            <a:r>
              <a:rPr lang="es-CO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El Software</a:t>
            </a:r>
            <a:br>
              <a:rPr lang="es-CO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</a:br>
            <a:r>
              <a:rPr lang="es-CO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Avant Garde Std Bk" panose="020B0502020202020204" pitchFamily="34" charset="0"/>
              </a:rPr>
              <a:t>nos permitirá generar: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AD677C-E070-4427-B21F-A4ADBB25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528" y="3204984"/>
            <a:ext cx="6312955" cy="1892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600" dirty="0"/>
              <a:t>* Planilla de Evaluación.</a:t>
            </a:r>
          </a:p>
          <a:p>
            <a:pPr marL="0" indent="0">
              <a:buNone/>
            </a:pPr>
            <a:r>
              <a:rPr lang="es-CO" sz="1600" dirty="0"/>
              <a:t>* Informe Académico del Curso.</a:t>
            </a:r>
          </a:p>
          <a:p>
            <a:pPr marL="0" indent="0">
              <a:buNone/>
            </a:pPr>
            <a:r>
              <a:rPr lang="es-CO" sz="1600" dirty="0"/>
              <a:t>* Informe Asignaturas no aprobadas en el Acumulado.</a:t>
            </a:r>
          </a:p>
          <a:p>
            <a:pPr marL="0" indent="0">
              <a:buNone/>
            </a:pPr>
            <a:r>
              <a:rPr lang="es-CO" sz="1600" dirty="0"/>
              <a:t>* Registro de Valoración (Cartones).</a:t>
            </a:r>
          </a:p>
          <a:p>
            <a:pPr marL="0" indent="0">
              <a:buNone/>
            </a:pPr>
            <a:r>
              <a:rPr lang="es-CO" sz="1600" dirty="0"/>
              <a:t>* Informe del Curso.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613CB50-3DB8-4517-9D7C-F48548EBCEA8}"/>
              </a:ext>
            </a:extLst>
          </p:cNvPr>
          <p:cNvSpPr txBox="1">
            <a:spLocks/>
          </p:cNvSpPr>
          <p:nvPr/>
        </p:nvSpPr>
        <p:spPr>
          <a:xfrm>
            <a:off x="838200" y="1812746"/>
            <a:ext cx="10515600" cy="272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14F3C3-94F8-4F5F-80FA-F3EEB72DF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17" r="33522" b="-217"/>
          <a:stretch/>
        </p:blipFill>
        <p:spPr>
          <a:xfrm>
            <a:off x="-1" y="-11070"/>
            <a:ext cx="5107709" cy="68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F4E855C-A85B-447E-8020-685F02B0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"/>
            <a:ext cx="12192000" cy="68505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87F647-FAF8-40CA-A249-01671356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3CDE83-DAF6-4958-B2F0-40569D514A7D}"/>
              </a:ext>
            </a:extLst>
          </p:cNvPr>
          <p:cNvSpPr/>
          <p:nvPr/>
        </p:nvSpPr>
        <p:spPr>
          <a:xfrm>
            <a:off x="1803399" y="452582"/>
            <a:ext cx="8585202" cy="53682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DF03B2-375B-4530-AD24-F4692671D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764" y="1871389"/>
            <a:ext cx="8128000" cy="4802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000" dirty="0"/>
              <a:t>A continuación encontrarán la descripción paso a paso para el ingreso de las notas en la Plataforma que servirá como herramienta de Gestión.</a:t>
            </a:r>
          </a:p>
          <a:p>
            <a:pPr marL="0" indent="0" algn="ctr">
              <a:buNone/>
            </a:pPr>
            <a:endParaRPr lang="es-CO" sz="2000" dirty="0"/>
          </a:p>
          <a:p>
            <a:pPr marL="0" indent="0" algn="ctr">
              <a:buNone/>
            </a:pPr>
            <a:r>
              <a:rPr lang="es-CO" sz="2000" dirty="0"/>
              <a:t>El ingreso a la plataforma se puede hacer desde cualquier lugar que cuente con Internet, no es exclusivo realizarlo desde la instalaciones del Colegio.</a:t>
            </a:r>
          </a:p>
          <a:p>
            <a:pPr marL="0" indent="0" algn="ctr">
              <a:buNone/>
            </a:pPr>
            <a:endParaRPr lang="es-CO" sz="2000" dirty="0"/>
          </a:p>
          <a:p>
            <a:pPr marL="0" indent="0" algn="ctr">
              <a:buNone/>
            </a:pPr>
            <a:r>
              <a:rPr lang="es-CO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 recomienda realizar este proceso desde dispositivos móviles.</a:t>
            </a:r>
          </a:p>
          <a:p>
            <a:pPr marL="0" indent="0" algn="ctr">
              <a:buNone/>
            </a:pPr>
            <a:r>
              <a:rPr lang="es-CO" sz="2000" dirty="0"/>
              <a:t>Se puede utilizar el navegador de su preferencia (Chrome, Mozilla, Opera, Safari, Explorer …).</a:t>
            </a:r>
          </a:p>
          <a:p>
            <a:pPr marL="0" indent="0">
              <a:buNone/>
            </a:pPr>
            <a:endParaRPr lang="es-CO" sz="20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B7B0C4-AE61-4896-9E90-EF59BBA2B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6"/>
          <a:stretch/>
        </p:blipFill>
        <p:spPr>
          <a:xfrm>
            <a:off x="4434736" y="5503542"/>
            <a:ext cx="2953032" cy="6408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CE04FF-5A31-480E-8252-153AB3B9A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08" y="776143"/>
            <a:ext cx="1008183" cy="946871"/>
          </a:xfrm>
          <a:prstGeom prst="rect">
            <a:avLst/>
          </a:prstGeom>
          <a:effectLst>
            <a:outerShdw blurRad="50800" dist="177800" dir="1080000" sx="20000" sy="20000" algn="ctr" rotWithShape="0">
              <a:srgbClr val="000000">
                <a:alpha val="9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03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 Imagen">
            <a:extLst>
              <a:ext uri="{FF2B5EF4-FFF2-40B4-BE49-F238E27FC236}">
                <a16:creationId xmlns:a16="http://schemas.microsoft.com/office/drawing/2014/main" id="{A141D6B6-CF6F-4186-95A7-731828519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54B515-2239-4C30-8CC7-1A14A2F6D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618" y="4851251"/>
            <a:ext cx="10515600" cy="188349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CO" sz="2000" dirty="0"/>
              <a:t>Abra su Navegador.</a:t>
            </a:r>
          </a:p>
          <a:p>
            <a:pPr marL="514350" indent="-514350">
              <a:buAutoNum type="arabicPeriod"/>
            </a:pPr>
            <a:r>
              <a:rPr lang="es-CO" sz="2000" dirty="0"/>
              <a:t>Ingrese al link </a:t>
            </a:r>
            <a:r>
              <a:rPr lang="it-IT" sz="2000" dirty="0">
                <a:solidFill>
                  <a:srgbClr val="0070C0"/>
                </a:solidFill>
              </a:rPr>
              <a:t>colegiorefous.infinite.com.co/infinite/spw.aspx</a:t>
            </a:r>
            <a:r>
              <a:rPr lang="it-IT" sz="2000" dirty="0"/>
              <a:t> </a:t>
            </a:r>
          </a:p>
          <a:p>
            <a:pPr marL="514350" indent="-514350">
              <a:buAutoNum type="arabicPeriod"/>
            </a:pPr>
            <a:r>
              <a:rPr lang="es-CO" sz="2000" dirty="0"/>
              <a:t>En los campos correspondientes ingrese su Usuario (C.C) y su contraseña (1234)</a:t>
            </a:r>
          </a:p>
          <a:p>
            <a:pPr marL="514350" indent="-514350">
              <a:buAutoNum type="arabicPeriod"/>
            </a:pPr>
            <a:r>
              <a:rPr lang="es-CO" sz="2000" dirty="0"/>
              <a:t>Oprima el botón “Aceptar”.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67ACA5-8181-4009-ABAE-33A19BFD2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980" y="494925"/>
            <a:ext cx="5808574" cy="4391523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6287492-EB11-460C-9614-DBD7C93221A0}"/>
              </a:ext>
            </a:extLst>
          </p:cNvPr>
          <p:cNvCxnSpPr>
            <a:cxnSpLocks/>
          </p:cNvCxnSpPr>
          <p:nvPr/>
        </p:nvCxnSpPr>
        <p:spPr>
          <a:xfrm>
            <a:off x="4851692" y="585077"/>
            <a:ext cx="79828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CD479B65-8179-4BBF-9D76-ED889599A43F}"/>
              </a:ext>
            </a:extLst>
          </p:cNvPr>
          <p:cNvSpPr/>
          <p:nvPr/>
        </p:nvSpPr>
        <p:spPr>
          <a:xfrm>
            <a:off x="4336537" y="353261"/>
            <a:ext cx="51515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16E910E-FD39-46FA-8D03-CC14C52F7DA7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4206776" y="4096742"/>
            <a:ext cx="2197559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1B89C28-543C-492F-AB61-F2895BABAB57}"/>
              </a:ext>
            </a:extLst>
          </p:cNvPr>
          <p:cNvSpPr/>
          <p:nvPr/>
        </p:nvSpPr>
        <p:spPr>
          <a:xfrm>
            <a:off x="3691621" y="3864926"/>
            <a:ext cx="51515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1E3F886-BF38-48A0-B2A4-5EB03F1ECD86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5261669" y="3516095"/>
            <a:ext cx="135187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39701802-00D9-402D-BBED-92E2723F4444}"/>
              </a:ext>
            </a:extLst>
          </p:cNvPr>
          <p:cNvSpPr/>
          <p:nvPr/>
        </p:nvSpPr>
        <p:spPr>
          <a:xfrm>
            <a:off x="4746514" y="3284279"/>
            <a:ext cx="51515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76EE19C-F011-4FFA-A8EF-A504C961CB41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5261669" y="3516095"/>
            <a:ext cx="1142666" cy="25457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91D75286-B1F7-46F5-894C-DFF202C6FDAB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F35F3EC-EC7C-4DB5-A94D-1927E52DC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57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 Imagen">
            <a:extLst>
              <a:ext uri="{FF2B5EF4-FFF2-40B4-BE49-F238E27FC236}">
                <a16:creationId xmlns:a16="http://schemas.microsoft.com/office/drawing/2014/main" id="{BA1796D7-3DA2-47E3-B051-0DE2E9D6D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8B117E2-7F57-4298-8FCB-DC7AA7275EA5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636F2E-4746-4F30-9FE7-6BE33730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06" y="0"/>
            <a:ext cx="8430294" cy="965915"/>
          </a:xfrm>
        </p:spPr>
        <p:txBody>
          <a:bodyPr>
            <a:noAutofit/>
          </a:bodyPr>
          <a:lstStyle/>
          <a:p>
            <a:r>
              <a:rPr lang="es-CO" sz="2000" i="1" dirty="0"/>
              <a:t>Es importante que realice el cambio de contraseña por una que usted recuerde siempre y que no sea de fácil determinación por un tercero.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F18C2C-994F-4CF5-9AB3-5B6394155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4937"/>
            <a:ext cx="10515600" cy="71477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CO" sz="2400" dirty="0"/>
              <a:t>5. Revise que el nombre del docente sea el correcto.</a:t>
            </a:r>
          </a:p>
          <a:p>
            <a:pPr marL="0" indent="0">
              <a:buNone/>
            </a:pPr>
            <a:r>
              <a:rPr lang="es-CO" sz="2400" dirty="0"/>
              <a:t>6. En el Panel Principal de Funciones seleccione el icono llamado “CAMBIO DE CONTRASEÑA”.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765BD-8E84-40EF-B571-0244197DC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06" y="871986"/>
            <a:ext cx="6220663" cy="4550015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56709C4-3871-4A87-B4AE-9D6EC103A26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8178084" y="3931283"/>
            <a:ext cx="2112136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3D486BE3-BAA5-4A33-8299-BFC9E326D3DB}"/>
              </a:ext>
            </a:extLst>
          </p:cNvPr>
          <p:cNvSpPr/>
          <p:nvPr/>
        </p:nvSpPr>
        <p:spPr>
          <a:xfrm>
            <a:off x="10290220" y="3699467"/>
            <a:ext cx="50227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89BB717-0BEB-446B-84F9-D3E098D5A5C7}"/>
              </a:ext>
            </a:extLst>
          </p:cNvPr>
          <p:cNvCxnSpPr>
            <a:cxnSpLocks/>
          </p:cNvCxnSpPr>
          <p:nvPr/>
        </p:nvCxnSpPr>
        <p:spPr>
          <a:xfrm>
            <a:off x="2653050" y="1682308"/>
            <a:ext cx="79828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0BC84836-070C-4280-A2D4-AB58D2ECA8E6}"/>
              </a:ext>
            </a:extLst>
          </p:cNvPr>
          <p:cNvSpPr/>
          <p:nvPr/>
        </p:nvSpPr>
        <p:spPr>
          <a:xfrm>
            <a:off x="2137895" y="1450492"/>
            <a:ext cx="51515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0CC030-EB0A-4A60-B74D-8CEF0CB047C7}"/>
              </a:ext>
            </a:extLst>
          </p:cNvPr>
          <p:cNvSpPr txBox="1"/>
          <p:nvPr/>
        </p:nvSpPr>
        <p:spPr>
          <a:xfrm>
            <a:off x="2300511" y="-33459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800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2296B5E-28EA-46A6-8B10-23871BDB5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7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 Imagen">
            <a:extLst>
              <a:ext uri="{FF2B5EF4-FFF2-40B4-BE49-F238E27FC236}">
                <a16:creationId xmlns:a16="http://schemas.microsoft.com/office/drawing/2014/main" id="{205748BE-F310-4144-909F-93520D19F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3AFA461-691D-4B4C-8A75-724162B789EE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6AF3AE-3A22-463F-B87D-9EE69E5E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647" y="4301543"/>
            <a:ext cx="10515600" cy="187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dirty="0"/>
              <a:t>7. El sistema lo llevará a la pantalla de cambio de contraseña, escriba la contraseña actual (1234).</a:t>
            </a:r>
          </a:p>
          <a:p>
            <a:pPr marL="0" indent="0">
              <a:buNone/>
            </a:pPr>
            <a:r>
              <a:rPr lang="es-CO" sz="2000" dirty="0"/>
              <a:t>8. Escriba la contraseña nueva.</a:t>
            </a:r>
          </a:p>
          <a:p>
            <a:pPr marL="0" indent="0">
              <a:buNone/>
            </a:pPr>
            <a:r>
              <a:rPr lang="es-CO" sz="2000" dirty="0"/>
              <a:t>9. Verifique la contraseña nueva.</a:t>
            </a:r>
          </a:p>
          <a:p>
            <a:pPr marL="0" indent="0">
              <a:buNone/>
            </a:pPr>
            <a:r>
              <a:rPr lang="es-CO" sz="2000" dirty="0"/>
              <a:t>10. Oprima el botón “Confirmar”.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CED324-23AA-4556-9280-C0F137272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46" y="681037"/>
            <a:ext cx="6498274" cy="3015199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8A7DAF1-0948-4D5C-91D2-44AAE3635CDD}"/>
              </a:ext>
            </a:extLst>
          </p:cNvPr>
          <p:cNvCxnSpPr>
            <a:cxnSpLocks/>
          </p:cNvCxnSpPr>
          <p:nvPr/>
        </p:nvCxnSpPr>
        <p:spPr>
          <a:xfrm>
            <a:off x="2385177" y="2092825"/>
            <a:ext cx="79828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5B06952F-3F36-4B51-8B86-48BB3CEBF3B1}"/>
              </a:ext>
            </a:extLst>
          </p:cNvPr>
          <p:cNvSpPr/>
          <p:nvPr/>
        </p:nvSpPr>
        <p:spPr>
          <a:xfrm>
            <a:off x="1870022" y="1861009"/>
            <a:ext cx="51515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2D641C1-73FD-4A52-B10C-223724ECF5D6}"/>
              </a:ext>
            </a:extLst>
          </p:cNvPr>
          <p:cNvCxnSpPr>
            <a:cxnSpLocks/>
          </p:cNvCxnSpPr>
          <p:nvPr/>
        </p:nvCxnSpPr>
        <p:spPr>
          <a:xfrm>
            <a:off x="1541879" y="2324641"/>
            <a:ext cx="1601540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BA3393FA-5E63-4269-95CE-4C1D3D796AAD}"/>
              </a:ext>
            </a:extLst>
          </p:cNvPr>
          <p:cNvSpPr/>
          <p:nvPr/>
        </p:nvSpPr>
        <p:spPr>
          <a:xfrm>
            <a:off x="1026724" y="2092825"/>
            <a:ext cx="51515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55E93A8-98A5-4881-A94D-8FBC384BA269}"/>
              </a:ext>
            </a:extLst>
          </p:cNvPr>
          <p:cNvCxnSpPr>
            <a:cxnSpLocks/>
          </p:cNvCxnSpPr>
          <p:nvPr/>
        </p:nvCxnSpPr>
        <p:spPr>
          <a:xfrm>
            <a:off x="2342648" y="2569346"/>
            <a:ext cx="79828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7A7751E2-D103-4518-B208-6A1FB93F8091}"/>
              </a:ext>
            </a:extLst>
          </p:cNvPr>
          <p:cNvSpPr/>
          <p:nvPr/>
        </p:nvSpPr>
        <p:spPr>
          <a:xfrm>
            <a:off x="1827493" y="2337530"/>
            <a:ext cx="515155" cy="46363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013F878-2F8E-4AE1-B1D7-35C212E2A21E}"/>
              </a:ext>
            </a:extLst>
          </p:cNvPr>
          <p:cNvCxnSpPr>
            <a:cxnSpLocks/>
          </p:cNvCxnSpPr>
          <p:nvPr/>
        </p:nvCxnSpPr>
        <p:spPr>
          <a:xfrm>
            <a:off x="2385177" y="3200431"/>
            <a:ext cx="79828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72362393-6BD2-4165-92F7-2ABCFDD98A7F}"/>
              </a:ext>
            </a:extLst>
          </p:cNvPr>
          <p:cNvSpPr/>
          <p:nvPr/>
        </p:nvSpPr>
        <p:spPr>
          <a:xfrm>
            <a:off x="1767865" y="2929948"/>
            <a:ext cx="614831" cy="611653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06709C5-474A-4EE5-B545-AA37C81CA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1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Imagen">
            <a:extLst>
              <a:ext uri="{FF2B5EF4-FFF2-40B4-BE49-F238E27FC236}">
                <a16:creationId xmlns:a16="http://schemas.microsoft.com/office/drawing/2014/main" id="{5DDBFA9C-2D78-4655-B2BA-633209D25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F0C1A83-2E1D-42D4-ACC6-A1C134C181D9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E73761-D948-4EFE-A11C-E2215DEE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618" y="5243381"/>
            <a:ext cx="10515600" cy="775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800" dirty="0"/>
              <a:t>11. El sistema lo </a:t>
            </a:r>
            <a:r>
              <a:rPr lang="es-CO" sz="2000" dirty="0"/>
              <a:t>llevará</a:t>
            </a:r>
            <a:r>
              <a:rPr lang="es-CO" sz="1800" dirty="0"/>
              <a:t> al Panel Principal Funciones, seleccione el icono llamado “VALORACIONES”.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396C88-7582-47CB-8F3B-7731B0D8C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45" y="663927"/>
            <a:ext cx="5516424" cy="4034910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E16C852-741C-493C-B975-8CA10522DB27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2962034" y="4022095"/>
            <a:ext cx="3322218" cy="281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941732F3-4CC7-4AF4-888C-FD6719FF31B6}"/>
              </a:ext>
            </a:extLst>
          </p:cNvPr>
          <p:cNvSpPr/>
          <p:nvPr/>
        </p:nvSpPr>
        <p:spPr>
          <a:xfrm>
            <a:off x="2276308" y="3702942"/>
            <a:ext cx="685726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082D75B-6D4A-48B6-804A-7521EEE44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1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>
            <a:extLst>
              <a:ext uri="{FF2B5EF4-FFF2-40B4-BE49-F238E27FC236}">
                <a16:creationId xmlns:a16="http://schemas.microsoft.com/office/drawing/2014/main" id="{22AC8317-6E9B-4730-8E21-882C348E1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1171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006CC9E-6A41-4898-94D6-3120D1748B10}"/>
              </a:ext>
            </a:extLst>
          </p:cNvPr>
          <p:cNvSpPr/>
          <p:nvPr/>
        </p:nvSpPr>
        <p:spPr>
          <a:xfrm>
            <a:off x="0" y="0"/>
            <a:ext cx="424971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A2B2148-B6E9-4EA4-AF26-CD2D5267B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71" y="5659375"/>
            <a:ext cx="1008183" cy="94687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B4BF34-58D3-4F7C-B63B-C80F378C2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333" y="4580238"/>
            <a:ext cx="10515600" cy="11638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2000" dirty="0"/>
              <a:t>12. El sistema lo llevará a la pantalla de Valoraciones, seleccione el periodo académico a valorar.</a:t>
            </a:r>
          </a:p>
          <a:p>
            <a:pPr marL="0" indent="0">
              <a:buNone/>
            </a:pPr>
            <a:r>
              <a:rPr lang="es-CO" sz="2000" dirty="0"/>
              <a:t>13 Seleccione el grupo a valorar.</a:t>
            </a:r>
          </a:p>
          <a:p>
            <a:pPr marL="0" indent="0">
              <a:buNone/>
            </a:pPr>
            <a:r>
              <a:rPr lang="es-CO" sz="2000" dirty="0"/>
              <a:t>14. Oprima el Botón “Valorar”.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BFF0DC-A925-4E4D-A55F-D8353F31B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053" y="251754"/>
            <a:ext cx="7341254" cy="4181285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9F0D2B9-B696-4FDD-B3C8-2772DB136C6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185302" y="1520503"/>
            <a:ext cx="3116687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5542A5CC-0BF5-4A78-984C-55161A77649D}"/>
              </a:ext>
            </a:extLst>
          </p:cNvPr>
          <p:cNvSpPr/>
          <p:nvPr/>
        </p:nvSpPr>
        <p:spPr>
          <a:xfrm>
            <a:off x="10301989" y="1201350"/>
            <a:ext cx="685726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3CCA49B-EFF7-4F6B-93BD-ECAA5E8C7899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8717888" y="3411551"/>
            <a:ext cx="2444839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B6FB8382-11E1-4BB6-BA8B-91859CE74E1E}"/>
              </a:ext>
            </a:extLst>
          </p:cNvPr>
          <p:cNvSpPr/>
          <p:nvPr/>
        </p:nvSpPr>
        <p:spPr>
          <a:xfrm>
            <a:off x="11162727" y="3092398"/>
            <a:ext cx="685726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4A812A3-9C4E-4398-B39F-AC10A9663952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1493414" y="1886441"/>
            <a:ext cx="854298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5C425244-D679-4B6D-BFB3-B3F481C763AF}"/>
              </a:ext>
            </a:extLst>
          </p:cNvPr>
          <p:cNvSpPr/>
          <p:nvPr/>
        </p:nvSpPr>
        <p:spPr>
          <a:xfrm>
            <a:off x="807688" y="1567288"/>
            <a:ext cx="685726" cy="63830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377276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3847</TotalTime>
  <Words>657</Words>
  <Application>Microsoft Office PowerPoint</Application>
  <PresentationFormat>Panorámica</PresentationFormat>
  <Paragraphs>69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ITC Avant Garde Std Bk</vt:lpstr>
      <vt:lpstr>Tema de Office</vt:lpstr>
      <vt:lpstr>INGRESO DE NOTAS POR PARTE DE LOS DOCENTES</vt:lpstr>
      <vt:lpstr>Computación</vt:lpstr>
      <vt:lpstr>El Software nos permitirá generar:</vt:lpstr>
      <vt:lpstr> </vt:lpstr>
      <vt:lpstr>Presentación de PowerPoint</vt:lpstr>
      <vt:lpstr>Es importante que realice el cambio de contraseña por una que usted recuerde siempre y que no sea de fácil determinación por un tercero.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Ingreso Notas</dc:title>
  <dc:creator>Federico Sanabria Martinez</dc:creator>
  <cp:lastModifiedBy>Sebastian</cp:lastModifiedBy>
  <cp:revision>50</cp:revision>
  <cp:lastPrinted>2019-04-04T14:21:45Z</cp:lastPrinted>
  <dcterms:created xsi:type="dcterms:W3CDTF">2019-03-29T15:18:21Z</dcterms:created>
  <dcterms:modified xsi:type="dcterms:W3CDTF">2019-04-04T23:09:47Z</dcterms:modified>
</cp:coreProperties>
</file>